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305" r:id="rId12"/>
    <p:sldId id="285" r:id="rId13"/>
    <p:sldId id="281" r:id="rId14"/>
    <p:sldId id="282" r:id="rId15"/>
    <p:sldId id="289" r:id="rId16"/>
    <p:sldId id="283" r:id="rId17"/>
    <p:sldId id="290" r:id="rId18"/>
    <p:sldId id="298" r:id="rId19"/>
    <p:sldId id="292" r:id="rId20"/>
    <p:sldId id="270" r:id="rId21"/>
    <p:sldId id="308" r:id="rId22"/>
    <p:sldId id="299" r:id="rId23"/>
    <p:sldId id="304" r:id="rId24"/>
    <p:sldId id="306" r:id="rId25"/>
    <p:sldId id="261" r:id="rId26"/>
    <p:sldId id="286" r:id="rId27"/>
    <p:sldId id="287" r:id="rId28"/>
    <p:sldId id="276" r:id="rId29"/>
    <p:sldId id="266" r:id="rId30"/>
    <p:sldId id="288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Page" id="{584126E7-8124-4417-A412-1FBFB678C19B}">
          <p14:sldIdLst>
            <p14:sldId id="256"/>
          </p14:sldIdLst>
        </p14:section>
        <p14:section name="Agenda" id="{8505BD6D-2FE4-4E8D-A8C5-D9717892B257}">
          <p14:sldIdLst>
            <p14:sldId id="257"/>
          </p14:sldIdLst>
        </p14:section>
        <p14:section name="Project Recap" id="{5AF47D8E-CC20-4B7A-BF40-34A0E7C975F9}">
          <p14:sldIdLst>
            <p14:sldId id="258"/>
          </p14:sldIdLst>
        </p14:section>
        <p14:section name="Problem" id="{468033EF-9C8E-4769-BCC4-3E72F78F7689}">
          <p14:sldIdLst>
            <p14:sldId id="262"/>
          </p14:sldIdLst>
        </p14:section>
        <p14:section name="Meet the Team" id="{164901EA-536D-4D88-B626-A1D1B749CE5C}">
          <p14:sldIdLst>
            <p14:sldId id="269"/>
            <p14:sldId id="278"/>
          </p14:sldIdLst>
        </p14:section>
        <p14:section name="Process" id="{299D1DF3-5CD2-4882-94C2-7D70382FA2EC}">
          <p14:sldIdLst>
            <p14:sldId id="259"/>
          </p14:sldIdLst>
        </p14:section>
        <p14:section name="Data Engineering" id="{F6B9B99E-1C57-42A3-89D5-012786EE187E}">
          <p14:sldIdLst>
            <p14:sldId id="305"/>
            <p14:sldId id="285"/>
            <p14:sldId id="281"/>
            <p14:sldId id="282"/>
            <p14:sldId id="289"/>
            <p14:sldId id="283"/>
          </p14:sldIdLst>
        </p14:section>
        <p14:section name="Data Analytics" id="{B831C4B5-CC6D-43C0-BC69-6D9C32E8238A}">
          <p14:sldIdLst>
            <p14:sldId id="290"/>
            <p14:sldId id="298"/>
            <p14:sldId id="292"/>
            <p14:sldId id="270"/>
            <p14:sldId id="308"/>
            <p14:sldId id="299"/>
          </p14:sldIdLst>
        </p14:section>
        <p14:section name="Machine Learning" id="{C4EDD16E-5E0C-42EC-9BA7-87D4DEB40180}">
          <p14:sldIdLst>
            <p14:sldId id="304"/>
            <p14:sldId id="306"/>
            <p14:sldId id="261"/>
            <p14:sldId id="286"/>
            <p14:sldId id="287"/>
          </p14:sldIdLst>
        </p14:section>
        <p14:section name="Business Benefit" id="{DA707B87-173A-4DE7-8EE7-FB63833BE1A1}">
          <p14:sldIdLst>
            <p14:sldId id="276"/>
          </p14:sldIdLst>
        </p14:section>
        <p14:section name="Summary" id="{0264C494-DECE-4EE5-AE27-C2976CD0B369}">
          <p14:sldIdLst>
            <p14:sldId id="266"/>
          </p14:sldIdLst>
        </p14:section>
        <p14:section name="Reference Links" id="{3693EE7B-4AD4-48D8-A932-314B9F398524}">
          <p14:sldIdLst>
            <p14:sldId id="288"/>
          </p14:sldIdLst>
        </p14:section>
        <p14:section name="Thank you (End)" id="{F6A62005-3EE4-4276-8ED4-33841525D7A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cancer-research-analytics" TargetMode="External"/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02/01/2023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2/1/2023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2/1/2023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QUANTITATIVE CELL</a:t>
            </a:r>
            <a:r>
              <a:rPr lang="en-US" i="0" dirty="0">
                <a:solidFill>
                  <a:srgbClr val="000000"/>
                </a:solidFill>
                <a:effectLst/>
              </a:rPr>
              <a:t> ATTRIBUTES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6905-408A-A549-8C5A-8FFA386E6148}"/>
              </a:ext>
            </a:extLst>
          </p:cNvPr>
          <p:cNvSpPr txBox="1"/>
          <p:nvPr/>
        </p:nvSpPr>
        <p:spPr>
          <a:xfrm>
            <a:off x="617451" y="16364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radius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845A-5B36-F3CF-95AE-7A574E0D6854}"/>
              </a:ext>
            </a:extLst>
          </p:cNvPr>
          <p:cNvSpPr txBox="1"/>
          <p:nvPr/>
        </p:nvSpPr>
        <p:spPr>
          <a:xfrm>
            <a:off x="977537" y="2769665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texture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A4AA-0307-639D-0068-8064D16D2572}"/>
              </a:ext>
            </a:extLst>
          </p:cNvPr>
          <p:cNvSpPr txBox="1"/>
          <p:nvPr/>
        </p:nvSpPr>
        <p:spPr>
          <a:xfrm>
            <a:off x="748079" y="198959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53ED-5D58-E8EB-7EAF-3973CF627188}"/>
              </a:ext>
            </a:extLst>
          </p:cNvPr>
          <p:cNvSpPr txBox="1"/>
          <p:nvPr/>
        </p:nvSpPr>
        <p:spPr>
          <a:xfrm>
            <a:off x="866503" y="236902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371AF-8F23-4955-A4E1-99DA8AC1F7AA}"/>
              </a:ext>
            </a:extLst>
          </p:cNvPr>
          <p:cNvSpPr txBox="1"/>
          <p:nvPr/>
        </p:nvSpPr>
        <p:spPr>
          <a:xfrm>
            <a:off x="1089660" y="31232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smoothness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F11DC-9150-3964-F2DF-54DE60DCE506}"/>
              </a:ext>
            </a:extLst>
          </p:cNvPr>
          <p:cNvSpPr txBox="1"/>
          <p:nvPr/>
        </p:nvSpPr>
        <p:spPr>
          <a:xfrm>
            <a:off x="1201783" y="3487331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compactness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3230F-C660-E826-1DF6-E0320E397FF3}"/>
              </a:ext>
            </a:extLst>
          </p:cNvPr>
          <p:cNvSpPr txBox="1"/>
          <p:nvPr/>
        </p:nvSpPr>
        <p:spPr>
          <a:xfrm>
            <a:off x="1287494" y="385295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D0BB6-013B-F4FF-445F-57F72AAAB46C}"/>
              </a:ext>
            </a:extLst>
          </p:cNvPr>
          <p:cNvSpPr txBox="1"/>
          <p:nvPr/>
        </p:nvSpPr>
        <p:spPr>
          <a:xfrm>
            <a:off x="1363064" y="4207166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concave points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FD7D-3847-72CF-B032-3E0DC719897B}"/>
              </a:ext>
            </a:extLst>
          </p:cNvPr>
          <p:cNvSpPr txBox="1"/>
          <p:nvPr/>
        </p:nvSpPr>
        <p:spPr>
          <a:xfrm>
            <a:off x="1474642" y="4565432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symmetry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806F-30D6-F9C9-1729-2D6EE55C50A5}"/>
              </a:ext>
            </a:extLst>
          </p:cNvPr>
          <p:cNvSpPr txBox="1"/>
          <p:nvPr/>
        </p:nvSpPr>
        <p:spPr>
          <a:xfrm>
            <a:off x="1548665" y="4921973"/>
            <a:ext cx="4433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fractal dimension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B0102-E857-F9B3-E930-43FA548AEF32}"/>
              </a:ext>
            </a:extLst>
          </p:cNvPr>
          <p:cNvSpPr/>
          <p:nvPr/>
        </p:nvSpPr>
        <p:spPr>
          <a:xfrm>
            <a:off x="7228102" y="1124490"/>
            <a:ext cx="2879018" cy="186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COMPUTATIONAL ATTRIBUTES: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MEAN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STANDARD ERROR 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WORST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B4B463-13AE-6659-7C57-258144C7C740}"/>
              </a:ext>
            </a:extLst>
          </p:cNvPr>
          <p:cNvSpPr/>
          <p:nvPr/>
        </p:nvSpPr>
        <p:spPr>
          <a:xfrm>
            <a:off x="6210301" y="1538030"/>
            <a:ext cx="1017801" cy="3751021"/>
          </a:xfrm>
          <a:prstGeom prst="rightBrace">
            <a:avLst>
              <a:gd name="adj1" fmla="val 0"/>
              <a:gd name="adj2" fmla="val 13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B6DB67C9-43BF-63D2-B856-CC98A4FC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74" y="902847"/>
            <a:ext cx="525807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0331-337C-A8F8-4E0B-5635CF56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0B99-DF7E-322E-F9FE-2C7C5AB9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AF54-C0E4-A35F-8E33-C3D9B9DB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8CC8978-B14B-A3F9-09BB-7F1554A6B9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8CC8978-B14B-A3F9-09BB-7F1554A6B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kern="1200" cap="all" spc="150" baseline="0" dirty="0">
                <a:latin typeface="+mj-lt"/>
                <a:ea typeface="+mj-ea"/>
                <a:cs typeface="+mj-cs"/>
              </a:rPr>
              <a:t>CORRELATION OF THE MEAN FEATURES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3B1-5790-6EB9-5D8E-919F9919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8426"/>
            <a:ext cx="7303120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77371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87D73D-A3FD-58F7-4EF2-2625B494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48840"/>
            <a:ext cx="5074920" cy="171553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FD36-A88A-D1C9-43E6-96BCF2B69D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2363E220-DFE9-4FB2-B730-4D2642E533A3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CA1D-200D-247D-7F13-675C21CA42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5999-36E2-F95A-5238-94863FB67A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A6A9895-C1E4-24D8-39CB-64C43939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80" y="1516212"/>
            <a:ext cx="4540439" cy="345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23BF4-7420-FEE8-E299-89C2B475ECFF}"/>
              </a:ext>
            </a:extLst>
          </p:cNvPr>
          <p:cNvSpPr txBox="1"/>
          <p:nvPr/>
        </p:nvSpPr>
        <p:spPr>
          <a:xfrm>
            <a:off x="4322613" y="4970897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4A6E0-FC04-6010-D28B-7C5818B76617}"/>
              </a:ext>
            </a:extLst>
          </p:cNvPr>
          <p:cNvSpPr txBox="1"/>
          <p:nvPr/>
        </p:nvSpPr>
        <p:spPr>
          <a:xfrm>
            <a:off x="7115473" y="4970897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134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15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2/1/2023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Dashboard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Currently, PCRI uses three techniques to detect Breast Cancer: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Mammography (65% to 98% correctness)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FNA (Fine Needle Aspiration) </a:t>
            </a:r>
            <a:r>
              <a:rPr lang="en-US" sz="2000" dirty="0">
                <a:solidFill>
                  <a:schemeClr val="bg1"/>
                </a:solidFill>
              </a:rPr>
              <a:t>with visual interpretation (65% to 98% correctness)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Surgical biopsy (approximately 100% correctness). 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000" b="1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accuracy of cancer diagnosis and prognosis</a:t>
            </a:r>
            <a:r>
              <a:rPr lang="en-US" sz="20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2/1/2023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AEFF9F-BFB4-3B6C-7AC2-3D30225B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345" y="2148840"/>
            <a:ext cx="4631575" cy="1715531"/>
          </a:xfrm>
        </p:spPr>
        <p:txBody>
          <a:bodyPr/>
          <a:lstStyle/>
          <a:p>
            <a:r>
              <a:rPr lang="en-US" dirty="0"/>
              <a:t>DATA ENGINEERING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9776EB-1C85-C7E2-8EE2-E11C62DFBC7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5D388C46-9376-4F7D-AC91-A1AF12AA277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B06C54-CCD4-4902-E833-41156BCC92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15338" y="6356350"/>
            <a:ext cx="377666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AAC25F-926C-E36D-5887-DD09C7EBAB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9075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2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015977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Source Data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430066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2/1/2023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webextension1.xml><?xml version="1.0" encoding="utf-8"?>
<we:webextension xmlns:we="http://schemas.microsoft.com/office/webextensions/webextension/2010/11" id="{226C6125-23E7-4A5B-888D-97BC8AE8BC5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36,236,236)&quot;"/>
    <we:property name="bookmark" value="&quot;H4sIAAAAAAAAA+1Y227bOBD9lUAvfTEWFCXqkrfaTYAFtkXQBNkFFsFiRI4ctpIoUHQ22cL/3iFlp7HjxkGb9LLok0QOdXjmzIx4+RApPfQN3LyBFqPDaGrM+xbs+4M4mkTdZh+vahHXZc1jIWpZiEqAH2V6p003RIcfIgd2ju5cDwtoPCB1/n0xiaBpTmDuWzU0A06iHu1gOmj0fzgOJpOzC1xOIrzuG2PBQ546cOhhr2g4tYlK/FtCM4J0+gpPUbqx9y32xrp1exIN41ugtGnzYGHCmekc6I6AfV+ZYaGyXEhWpXHCZMJZ7vsH3c2bFcVP357d9F6W4RLoSf5X7wjd4yyX5ECmUpHUMvf6FFgmkOfJXiyH164y1/fRlBIlE3XlSbGc5Zjk4L+udeNW5Kubo+vektKk/4j2Ul1BJ1FFQU6Lw7Dy/TXCsLBB06MNw6lZWIlvsQ6mzml3Qzir4QdnUDUYeTon1lDsgvHMOGgOTqHtV7ZL8+/MIoVMRYdseUE9D7oswapNf6lhFdrpTfDllbbroPHJFt1n9IOIk72si6LIiiRhackwZlCW7MeQ/TVVzbyDzh3MYKCS+omVv+/KKH4uC0mFU8mKgUp5kiqW/BjiT7Ejxj+/8lt+jLILmQNjhUyzsuQpUyxV8stln5lm0XaPZavAwTZJeuoWaep/WoRuh9yTWxYz6pobqyVp/vRElIZ5Zwa9K+STb6GEBaUXw+dk2Jt1gwRHMs4uwbovzb6X87nFOawX0aMn9hDInU/+HS+6FQ/mk3O94NP4d3dW9r8C6adW9yIsu2kJPEsEi+n/n1c5T3iW7a2F/3kWbsboOxCQpu0pEzr69llq4Vmz7K56Y44hJVUtsrgoeMwYy4s4f+B/u9qLHwcjSoAyq7msUlbGPBNCFuTNzjwc4Tza+XobTdV9bE0bcFf7fh+vTf6TaJSM+QL88xL90hOU6JRe/wbeGHdfk9+3dBoer+DYCHQeyH7icw7NIpwuCPkPTf6NoQ7dNPrF7dbihR/v9V6G3PiWRbk/FxstKTJ3szBqkU5Q/iXM5oXrx9k0jnajghlDXux2fgqDlt7x9cq+M7FvJXxqHcbsliJP81rRmaVQio4vMePl3mOQbumYeP8QRBsTrjjLFBOU7wiqzNNHVgrLWF2VVYEV0tYmzlil2K9KuZssYSv4q0y+U5mIMsZUgKpEiSov04JBtrdMPnvzEEMFCFnOYq4YMJGpvVgQXJ0unAtXJ9vXD4zXkhe5FFzyOs7qWrKvggyouwJpFm6g1R1PoMMdAaVAQqdQ7QlquF+6Dely+RE09OSd3xIAAA==&quot;"/>
    <we:property name="creatorSessionId" value="&quot;81336f18-afb8-4cda-9fff-4bb2fe983d60&quot;"/>
    <we:property name="creatorTenantId" value="&quot;33d60042-0f45-4e5d-ac61-c482c090e0f0&quot;"/>
    <we:property name="creatorUserId" value="&quot;1003200251E95D31&quot;"/>
    <we:property name="datasetId" value="&quot;9a511501-dcd8-443b-bbab-f4d115e3ec4c&quot;"/>
    <we:property name="embedUrl" value="&quot;/reportEmbed?reportId=d7352459-13ce-43f3-8cf1-05762da381f6&amp;groupId=507518ac-9a1b-464a-a0ed-dcccd68e5410&amp;w=2&amp;config=eyJjbHVzdGVyVXJsIjoiaHR0cHM6Ly9XQUJJLVNPVVRILUFGUklDQS1OT1JUSC1BLVBSSU1BUlktcmVkaXJlY3QuYW5hbHlzaXMud2luZG93cy5uZXQiLCJlbWJlZEZlYXR1cmVzIjp7Im1vZGVybkVtYmVkIjp0cnVlLCJ1c2FnZU1ldHJpY3NWTmV4dCI6dHJ1ZX19&amp;disableSensitivityBanner=true&quot;"/>
    <we:property name="initialStateBookmark" value="&quot;H4sIAAAAAAAAA9VWS2/bMAz+K4HOwSD57d6arKeuDzTFLkMx0BKTqnUkQ5a7ZEX++yg7XdcUaIZiA9JcYpEU+fEjRemRKd02NazPYYnsiE2svV+Cux8JNmZmK7u4OD07vjr9fn58dkJi23htTcuOHpkHt0D/Vbcd1MEDCb/djBnU9SUswmoOdYtj1qBrrYFa/8TBmFTedbgZM1w1tXUQXM48eAxuH8ic1hRbfIopIkivH3CG0g/SK2ys89v1vIQcYw5YZSgKnhYKkfa0g7aHud8+BO2BTa3xoA0BCLKsiIo0juIyK8g0T0TK8yBvtVnU21Se916vm8BXewtNQGCrO4oY/Gw2lKjETMWClxCRE5EKjtF+Xx5XvrKr196KSkWxSgT9AKMMS1BR2D3Xtd+Cr9Ynq8ZRRahOg7dj9QBGomI97Q7bgeVHdobQdq6n4eSFYmY7J/EK573KeO3X5GdrPrqGqkYW4Fw6SzXuldfWQz2awbLZ6m7tj6lDKq1iR3xzQ5I3U5bg1Mt8aeEUusm6z+Wzdk+NEI134P7HPAg46SFFTKsIkyqrihhBCc4Pg/YzOl0LA8aPptDS0fvAzL9OZSA/zisJVSpiBWmRJVme5+lhkD9BQ4g/PvM7eQy0SxWjnOdYJYXM0kTEyNO9g0sv6QJ4PbYg4slcFIJHscQiS2Oe8vcOVAU0ATkkGVSximVGRRaH0Q57RuD4N5opiRbWaUlZ7wKa2rpbmr/Fo8DDLgylYWFsq9/Vksqazk9vwflDaMxXw/jpUUA2d3/c9FtCB3D/lsGb4RbPSsFzJRQvC+QcIsGT99/isiwBZKrKIiplIuapTPYfB+jTnXTeUzo7LnuvzxK2RHqghQ/b+bYBiZdgsCenGbLU2NtR64FRoTX6bxf+v2g6RkP8r1B3IXT/nGN9EIKkQ6He3hAeeayHFejb/AKv74hjbwoAAA==&quot;"/>
    <we:property name="isFiltersActionButtonVisible" value="true"/>
    <we:property name="pageDisplayName" value="&quot;Data Summary&quot;"/>
    <we:property name="pageName" value="&quot;ReportSectionf9a7e30aeb6e18058dee&quot;"/>
    <we:property name="pptInsertionSessionID" value="&quot;8DFD7F1E-6DB5-470D-BA5E-988F389F87F0&quot;"/>
    <we:property name="reportEmbeddedTime" value="&quot;2023-01-31T22:44:52.818Z&quot;"/>
    <we:property name="reportName" value="&quot;Oasis Cancer Research (3)&quot;"/>
    <we:property name="reportState" value="&quot;CONNECTED&quot;"/>
    <we:property name="reportUrl" value="&quot;/groups/507518ac-9a1b-464a-a0ed-dcccd68e5410/reports/d7352459-13ce-43f3-8cf1-05762da381f6/ReportSectionf9a7e30aeb6e18058dee?bookmarkGuid=7d5793a7-59f4-454a-bc05-e7b06e5792e4&amp;bookmarkUsage=1&amp;ctid=33d60042-0f45-4e5d-ac61-c482c090e0f0&amp;fromEntryPoint=export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5007</TotalTime>
  <Words>596</Words>
  <Application>Microsoft Office PowerPoint</Application>
  <PresentationFormat>Widescreen</PresentationFormat>
  <Paragraphs>205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Helvetica Neue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</vt:lpstr>
      <vt:lpstr>workflow</vt:lpstr>
      <vt:lpstr>PowerPoint Presentation</vt:lpstr>
      <vt:lpstr>PowerPoint Presentation</vt:lpstr>
      <vt:lpstr>Accessing the online database via MySQL IDE</vt:lpstr>
      <vt:lpstr>PowerPoint Presentation</vt:lpstr>
      <vt:lpstr>DATA Analytics</vt:lpstr>
      <vt:lpstr>QUANTITATIVE CELL ATTRIBUTES</vt:lpstr>
      <vt:lpstr>Features</vt:lpstr>
      <vt:lpstr>INSIGHTS</vt:lpstr>
      <vt:lpstr>PowerPoint Presentation</vt:lpstr>
      <vt:lpstr>CORRELATION OF THE MEAN FEATURES</vt:lpstr>
      <vt:lpstr>MACHINE learning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 Armah</cp:lastModifiedBy>
  <cp:revision>48</cp:revision>
  <dcterms:created xsi:type="dcterms:W3CDTF">2023-01-10T19:04:33Z</dcterms:created>
  <dcterms:modified xsi:type="dcterms:W3CDTF">2023-02-01T11:03:15Z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2023-01-30T21:01:03Z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33d60042-0f45-4e5d-ac61-c482c090e0f0</vt:lpwstr>
  </property>
  <property fmtid="{D5CDD505-2E9C-101B-9397-08002B2CF9AE}" pid="8" name="MSIP_Label_defa4170-0d19-0005-0004-bc88714345d2_ActionId">
    <vt:lpwstr>32fc46b1-f0a7-4dae-b74a-9e1de197bfa0</vt:lpwstr>
  </property>
  <property fmtid="{D5CDD505-2E9C-101B-9397-08002B2CF9AE}" pid="9" name="MSIP_Label_defa4170-0d19-0005-0004-bc88714345d2_ContentBits">
    <vt:lpwstr>0</vt:lpwstr>
  </property>
</Properties>
</file>